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5055"/>
  </p:normalViewPr>
  <p:slideViewPr>
    <p:cSldViewPr snapToGrid="0">
      <p:cViewPr varScale="1">
        <p:scale>
          <a:sx n="93" d="100"/>
          <a:sy n="93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0A0738-7D78-1BC7-E6D0-D422EA7AF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Medicina e scienza.</a:t>
            </a:r>
            <a:br>
              <a:rPr lang="it-IT" dirty="0"/>
            </a:br>
            <a:r>
              <a:rPr lang="it-IT" dirty="0"/>
              <a:t>Strumenti per comprendere </a:t>
            </a:r>
            <a:br>
              <a:rPr lang="it-IT" dirty="0"/>
            </a:br>
            <a:r>
              <a:rPr lang="it-IT" dirty="0"/>
              <a:t>il passato e il presente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FBCE4A-C884-949A-ACA2-0A6BAFF7F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191552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LA VIOLENZA NEL MONDO ANTICO</a:t>
            </a:r>
          </a:p>
          <a:p>
            <a:r>
              <a:rPr lang="it-IT" dirty="0">
                <a:solidFill>
                  <a:schemeClr val="bg1"/>
                </a:solidFill>
              </a:rPr>
              <a:t>Marco </a:t>
            </a:r>
            <a:r>
              <a:rPr lang="it-IT" dirty="0" err="1">
                <a:solidFill>
                  <a:schemeClr val="bg1"/>
                </a:solidFill>
              </a:rPr>
              <a:t>Cilione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Università degli Studi di Modena e Reggio Emilia</a:t>
            </a:r>
          </a:p>
          <a:p>
            <a:r>
              <a:rPr lang="it-IT" dirty="0">
                <a:solidFill>
                  <a:schemeClr val="bg1"/>
                </a:solidFill>
              </a:rPr>
              <a:t>Roma, 8 febbraio 2023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1CE8A-5E59-39BF-E478-0E7F3207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DEFINIZIONI E CONTESTI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16CC5D-968A-EF37-907F-7525782B3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375A7E-B13C-CCF1-3450-F067F8FE8F40}"/>
              </a:ext>
            </a:extLst>
          </p:cNvPr>
          <p:cNvSpPr/>
          <p:nvPr/>
        </p:nvSpPr>
        <p:spPr>
          <a:xfrm>
            <a:off x="5081213" y="3246711"/>
            <a:ext cx="2129470" cy="116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SOCIOLOGIA DELLA VIOLENZA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70F0A6-E542-9337-0EBA-9FE849A27CC8}"/>
              </a:ext>
            </a:extLst>
          </p:cNvPr>
          <p:cNvSpPr/>
          <p:nvPr/>
        </p:nvSpPr>
        <p:spPr>
          <a:xfrm>
            <a:off x="2231136" y="2638044"/>
            <a:ext cx="1367470" cy="1004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LUNGHE DURATE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537C7A3-4EF9-6C20-B49D-677DE1226EEE}"/>
              </a:ext>
            </a:extLst>
          </p:cNvPr>
          <p:cNvSpPr/>
          <p:nvPr/>
        </p:nvSpPr>
        <p:spPr>
          <a:xfrm>
            <a:off x="8593394" y="2638044"/>
            <a:ext cx="1367470" cy="1004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LUOGHI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D982EC2-B4B3-4254-1587-2A9EBB2A527E}"/>
              </a:ext>
            </a:extLst>
          </p:cNvPr>
          <p:cNvSpPr/>
          <p:nvPr/>
        </p:nvSpPr>
        <p:spPr>
          <a:xfrm>
            <a:off x="5081213" y="4984955"/>
            <a:ext cx="2129470" cy="755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CATEGORIE BIOPOLITICHE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200EE79-3AF7-B7F3-E0FD-726B41A46A65}"/>
              </a:ext>
            </a:extLst>
          </p:cNvPr>
          <p:cNvCxnSpPr/>
          <p:nvPr/>
        </p:nvCxnSpPr>
        <p:spPr>
          <a:xfrm>
            <a:off x="3731342" y="3246711"/>
            <a:ext cx="1194619" cy="39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10A393A-C3CB-2387-5920-4EAF8E125473}"/>
              </a:ext>
            </a:extLst>
          </p:cNvPr>
          <p:cNvCxnSpPr>
            <a:cxnSpLocks/>
          </p:cNvCxnSpPr>
          <p:nvPr/>
        </p:nvCxnSpPr>
        <p:spPr>
          <a:xfrm flipH="1">
            <a:off x="7304729" y="3140448"/>
            <a:ext cx="1116600" cy="502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5D8ED7E-02AE-95DF-F6DA-9E7F7FD14DE2}"/>
              </a:ext>
            </a:extLst>
          </p:cNvPr>
          <p:cNvCxnSpPr>
            <a:cxnSpLocks/>
          </p:cNvCxnSpPr>
          <p:nvPr/>
        </p:nvCxnSpPr>
        <p:spPr>
          <a:xfrm flipV="1">
            <a:off x="6136116" y="4411833"/>
            <a:ext cx="0" cy="442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4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CF13D5-19CB-77F8-7D2E-E850001C6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Madonna </a:t>
            </a:r>
            <a:r>
              <a:rPr lang="it-IT" b="1" dirty="0" err="1">
                <a:solidFill>
                  <a:srgbClr val="002060"/>
                </a:solidFill>
              </a:rPr>
              <a:t>filippa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15E1BB6-2A58-8235-AC1E-EDD185874A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Certificato di salute e di appartenenza alla razza ariana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CD78918-B0C9-8F26-A14E-583065DE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Concettualizzazione </a:t>
            </a:r>
            <a:br>
              <a:rPr lang="it-IT" dirty="0"/>
            </a:br>
            <a:r>
              <a:rPr lang="it-IT" dirty="0"/>
              <a:t>del corpo e violenza</a:t>
            </a:r>
          </a:p>
        </p:txBody>
      </p:sp>
      <p:pic>
        <p:nvPicPr>
          <p:cNvPr id="1026" name="Picture 2" descr="Il potere della parola e la superiorità dell'intelletto in alcune novelle  del Decameron – L'Ottavo">
            <a:extLst>
              <a:ext uri="{FF2B5EF4-FFF2-40B4-BE49-F238E27FC236}">
                <a16:creationId xmlns:a16="http://schemas.microsoft.com/office/drawing/2014/main" id="{73A8F8B0-E77B-0A7C-A7D2-846B91A5FB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343275"/>
            <a:ext cx="36957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F4A3276-1DD3-2848-3327-F6297B5276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49376" y="3143250"/>
            <a:ext cx="1648128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33AB9B-62DC-6C42-3357-5617329A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radici fisiologiche della marginalità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0708F-C0BF-A2D7-2EE4-A7035F36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C2F00C9-E609-4015-306B-A47435A986A0}"/>
              </a:ext>
            </a:extLst>
          </p:cNvPr>
          <p:cNvSpPr/>
          <p:nvPr/>
        </p:nvSpPr>
        <p:spPr>
          <a:xfrm>
            <a:off x="4830097" y="3147822"/>
            <a:ext cx="2536723" cy="142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INCOMPIUTEZZA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BIOLOGICA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MARGINALIT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SOCIO-POLITICA</a:t>
            </a:r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9A295E7-09DD-79B8-70C8-9EDB5862056A}"/>
              </a:ext>
            </a:extLst>
          </p:cNvPr>
          <p:cNvSpPr/>
          <p:nvPr/>
        </p:nvSpPr>
        <p:spPr>
          <a:xfrm>
            <a:off x="2231136" y="2638044"/>
            <a:ext cx="1750929" cy="960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BAMBINI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32D2B5C-B76F-55CB-D08A-55E0D3C9EC85}"/>
              </a:ext>
            </a:extLst>
          </p:cNvPr>
          <p:cNvSpPr/>
          <p:nvPr/>
        </p:nvSpPr>
        <p:spPr>
          <a:xfrm>
            <a:off x="8214852" y="2638044"/>
            <a:ext cx="1746012" cy="1019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A08D22D-B404-C27B-A99F-4EE1441E3970}"/>
              </a:ext>
            </a:extLst>
          </p:cNvPr>
          <p:cNvSpPr/>
          <p:nvPr/>
        </p:nvSpPr>
        <p:spPr>
          <a:xfrm>
            <a:off x="5363497" y="5014452"/>
            <a:ext cx="1465006" cy="72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VECCHI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1EAC525-94A1-3780-460C-E21288C1E1D2}"/>
              </a:ext>
            </a:extLst>
          </p:cNvPr>
          <p:cNvCxnSpPr/>
          <p:nvPr/>
        </p:nvCxnSpPr>
        <p:spPr>
          <a:xfrm flipH="1" flipV="1">
            <a:off x="4100052" y="3429000"/>
            <a:ext cx="604683" cy="169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431B8B57-CABA-0CC7-3E31-6A94C6F8EA4C}"/>
              </a:ext>
            </a:extLst>
          </p:cNvPr>
          <p:cNvCxnSpPr/>
          <p:nvPr/>
        </p:nvCxnSpPr>
        <p:spPr>
          <a:xfrm flipV="1">
            <a:off x="7488494" y="3147822"/>
            <a:ext cx="608371" cy="28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D9BC9D1-BE4F-F211-9876-965E48844D00}"/>
              </a:ext>
            </a:extLst>
          </p:cNvPr>
          <p:cNvCxnSpPr/>
          <p:nvPr/>
        </p:nvCxnSpPr>
        <p:spPr>
          <a:xfrm>
            <a:off x="6096000" y="4571041"/>
            <a:ext cx="0" cy="44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6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7C7A30-E1AF-B86D-7A0D-FEDD4949F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it-IT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Galeno, </a:t>
            </a:r>
            <a:r>
              <a:rPr lang="it-IT" sz="6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Commento a </a:t>
            </a:r>
            <a:r>
              <a:rPr lang="it-IT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Epidemie VI</a:t>
            </a:r>
            <a:r>
              <a:rPr lang="it-IT" sz="6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Ippocrate</a:t>
            </a:r>
            <a:r>
              <a:rPr lang="it-IT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5, 21</a:t>
            </a:r>
            <a:endParaRPr lang="it-IT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B95467-51C6-7179-DDC4-9B66A4B9F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3143249"/>
            <a:ext cx="4270248" cy="2869623"/>
          </a:xfrm>
        </p:spPr>
        <p:txBody>
          <a:bodyPr>
            <a:noAutofit/>
          </a:bodyPr>
          <a:lstStyle/>
          <a:p>
            <a:pPr algn="just"/>
            <a:r>
              <a:rPr lang="it-I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[...] Ippocrate li chiama infanti fino alla pubertà, e questi risplendono una volta raggiunta l’adolescenza, potendo usufruire di una transizione veramente significativa. E infatti a questa età mettono su più carne, diventano più floridi, più gradevoli di colorito e d’aspetto, più acuti d’ingegno.</a:t>
            </a:r>
            <a:r>
              <a:rPr lang="it-IT" sz="2000" dirty="0">
                <a:effectLst/>
              </a:rPr>
              <a:t> </a:t>
            </a:r>
            <a:endParaRPr lang="it-IT" sz="20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A23D2AF-49C5-6E85-F4B4-D67D352357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 lì rimangono imperfetti e come gli occhi degli altri animali quando sono ancora nel grembo materno [...] così anche la donna è meno perfetta dell'uomo per quanto riguarda le parti destinate alla generazione [...].</a:t>
            </a:r>
            <a:r>
              <a:rPr lang="it-IT" sz="2000" dirty="0">
                <a:solidFill>
                  <a:schemeClr val="tx1"/>
                </a:solidFill>
                <a:effectLst/>
              </a:rPr>
              <a:t>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0F9F2AC-37C9-BF2A-EA68-DB624EEB5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it-IT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Galeno, </a:t>
            </a:r>
            <a:r>
              <a:rPr lang="it-IT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L’uso delle parti</a:t>
            </a:r>
            <a:r>
              <a:rPr lang="it-IT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XIV 6-7</a:t>
            </a:r>
            <a:endParaRPr lang="it-IT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ED4F4BA-A75B-780E-4106-C41B9947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INCOMPIUTEZZA</a:t>
            </a:r>
          </a:p>
        </p:txBody>
      </p:sp>
    </p:spTree>
    <p:extLst>
      <p:ext uri="{BB962C8B-B14F-4D97-AF65-F5344CB8AC3E}">
        <p14:creationId xmlns:p14="http://schemas.microsoft.com/office/powerpoint/2010/main" val="294802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F661AA-B276-23F0-E7EA-4386E065E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bambini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E3B3012-DB9C-19E2-FFCF-AD3ED0A7D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Aborto</a:t>
            </a:r>
          </a:p>
          <a:p>
            <a:pPr marL="0" indent="0">
              <a:buNone/>
            </a:pPr>
            <a:r>
              <a:rPr lang="it-IT" sz="2800" dirty="0"/>
              <a:t>Esposizione </a:t>
            </a:r>
          </a:p>
          <a:p>
            <a:pPr marL="0" indent="0">
              <a:buNone/>
            </a:pPr>
            <a:r>
              <a:rPr lang="it-IT" sz="2800" dirty="0"/>
              <a:t>Infanticidio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155492-5293-B03E-B0AD-3FD81B1E4D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/>
              <a:t>Segregate</a:t>
            </a:r>
          </a:p>
          <a:p>
            <a:pPr marL="0" indent="0">
              <a:buNone/>
            </a:pPr>
            <a:r>
              <a:rPr lang="it-IT" sz="2800" dirty="0"/>
              <a:t>Sottoalimentate</a:t>
            </a:r>
          </a:p>
          <a:p>
            <a:pPr marL="0" indent="0">
              <a:buNone/>
            </a:pPr>
            <a:r>
              <a:rPr lang="it-IT" sz="2800" dirty="0"/>
              <a:t>Confinate nel dovere sociale della riproduzione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46B40C7-A012-3822-268F-04AF427CF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donne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0AA047-7AED-D4E3-644D-3EB0A017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Categorie biopolitiche</a:t>
            </a:r>
            <a:br>
              <a:rPr lang="it-IT" dirty="0"/>
            </a:br>
            <a:r>
              <a:rPr lang="it-IT" dirty="0"/>
              <a:t>esposte alla violenza</a:t>
            </a:r>
          </a:p>
        </p:txBody>
      </p:sp>
    </p:spTree>
    <p:extLst>
      <p:ext uri="{BB962C8B-B14F-4D97-AF65-F5344CB8AC3E}">
        <p14:creationId xmlns:p14="http://schemas.microsoft.com/office/powerpoint/2010/main" val="268117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F4D79B8-BBD4-7E54-FF13-ABE99FC3B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EPITAFIO DI PRIMA FLORENTIA</a:t>
            </a:r>
          </a:p>
          <a:p>
            <a:r>
              <a:rPr lang="it-IT" b="1" dirty="0">
                <a:solidFill>
                  <a:srgbClr val="002060"/>
                </a:solidFill>
              </a:rPr>
              <a:t>(HELTTULA 2007, 321, ISOLA SACRA,II SEC. D. C.)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30D01E7-98CE-1AC8-6F3F-575AF69F4A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EPITAFIO DI GIULIA MAIANA</a:t>
            </a:r>
          </a:p>
          <a:p>
            <a:r>
              <a:rPr lang="it-IT" b="1" dirty="0">
                <a:solidFill>
                  <a:srgbClr val="002060"/>
                </a:solidFill>
              </a:rPr>
              <a:t>(</a:t>
            </a:r>
            <a:r>
              <a:rPr lang="it-IT" b="1" i="1" dirty="0">
                <a:solidFill>
                  <a:srgbClr val="002060"/>
                </a:solidFill>
              </a:rPr>
              <a:t>CIL</a:t>
            </a:r>
            <a:r>
              <a:rPr lang="it-IT" b="1" dirty="0">
                <a:solidFill>
                  <a:srgbClr val="002060"/>
                </a:solidFill>
              </a:rPr>
              <a:t> XIII 2182, </a:t>
            </a:r>
            <a:r>
              <a:rPr lang="it-IT" b="1" dirty="0" err="1">
                <a:solidFill>
                  <a:srgbClr val="002060"/>
                </a:solidFill>
              </a:rPr>
              <a:t>Lugdunum</a:t>
            </a:r>
            <a:r>
              <a:rPr lang="it-IT" b="1" dirty="0">
                <a:solidFill>
                  <a:srgbClr val="002060"/>
                </a:solidFill>
              </a:rPr>
              <a:t>, II-III D. C.)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FAFD949-353E-31E7-E404-FDA7E2AD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Violenza di genere </a:t>
            </a:r>
            <a:br>
              <a:rPr lang="it-IT" dirty="0"/>
            </a:br>
            <a:r>
              <a:rPr lang="it-IT" dirty="0"/>
              <a:t>IN EPOCA IMPERIALE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7CEB047-CF2F-A5AF-AD46-A7648FC009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35" y="3143250"/>
            <a:ext cx="3480181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B95207A-18F6-90AA-C7E4-14AECB3EE1B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30" y="3143250"/>
            <a:ext cx="1536028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5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1D7311-76F3-DA8C-6A6D-A16C3BAA9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582" y="2439164"/>
            <a:ext cx="4627417" cy="905860"/>
          </a:xfrm>
        </p:spPr>
        <p:txBody>
          <a:bodyPr>
            <a:normAutofit fontScale="25000" lnSpcReduction="20000"/>
          </a:bodyPr>
          <a:lstStyle/>
          <a:p>
            <a:endParaRPr lang="it-IT" b="1" dirty="0">
              <a:solidFill>
                <a:srgbClr val="002060"/>
              </a:solidFill>
            </a:endParaRPr>
          </a:p>
          <a:p>
            <a:r>
              <a:rPr lang="it-IT" sz="4800" b="1" dirty="0">
                <a:solidFill>
                  <a:srgbClr val="002060"/>
                </a:solidFill>
              </a:rPr>
              <a:t>EPITAFIO DI PRIMA FLORENTIA</a:t>
            </a:r>
          </a:p>
          <a:p>
            <a:r>
              <a:rPr lang="it-IT" sz="4800" b="1" dirty="0">
                <a:solidFill>
                  <a:srgbClr val="002060"/>
                </a:solidFill>
              </a:rPr>
              <a:t>(HELTTULA 2007, 321, ISOLA SACRA,II SEC. D. C.)</a:t>
            </a:r>
          </a:p>
          <a:p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4B8D7E7-7F44-1F93-6715-A289BF042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0200" y="3345023"/>
            <a:ext cx="4270248" cy="25967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it-IT" dirty="0" err="1"/>
              <a:t>restvtvs</a:t>
            </a:r>
            <a:r>
              <a:rPr lang="it-IT" dirty="0"/>
              <a:t> </a:t>
            </a:r>
            <a:r>
              <a:rPr lang="it-IT" dirty="0" err="1"/>
              <a:t>piscinesis</a:t>
            </a:r>
            <a:r>
              <a:rPr lang="it-IT" dirty="0"/>
              <a:t> / et prima </a:t>
            </a:r>
            <a:r>
              <a:rPr lang="it-IT" dirty="0" err="1"/>
              <a:t>restvta</a:t>
            </a:r>
            <a:r>
              <a:rPr lang="it-IT" dirty="0"/>
              <a:t> </a:t>
            </a:r>
            <a:r>
              <a:rPr lang="it-IT" dirty="0" err="1"/>
              <a:t>primae</a:t>
            </a:r>
            <a:r>
              <a:rPr lang="it-IT" dirty="0"/>
              <a:t> / </a:t>
            </a:r>
            <a:r>
              <a:rPr lang="it-IT" dirty="0" err="1"/>
              <a:t>florentiae</a:t>
            </a:r>
            <a:r>
              <a:rPr lang="it-IT" dirty="0"/>
              <a:t> </a:t>
            </a:r>
            <a:r>
              <a:rPr lang="it-IT" dirty="0" err="1"/>
              <a:t>filiae</a:t>
            </a:r>
            <a:r>
              <a:rPr lang="it-IT" dirty="0"/>
              <a:t> </a:t>
            </a:r>
            <a:r>
              <a:rPr lang="it-IT" dirty="0" err="1"/>
              <a:t>carissimae</a:t>
            </a:r>
            <a:r>
              <a:rPr lang="it-IT" dirty="0"/>
              <a:t> / </a:t>
            </a:r>
            <a:r>
              <a:rPr lang="it-IT" dirty="0" err="1"/>
              <a:t>fecervnt</a:t>
            </a:r>
            <a:r>
              <a:rPr lang="it-IT" dirty="0"/>
              <a:t> </a:t>
            </a:r>
            <a:r>
              <a:rPr lang="it-IT" dirty="0" err="1"/>
              <a:t>qvi</a:t>
            </a:r>
            <a:r>
              <a:rPr lang="it-IT" dirty="0"/>
              <a:t> ab </a:t>
            </a:r>
            <a:r>
              <a:rPr lang="it-IT" dirty="0" err="1"/>
              <a:t>orfev</a:t>
            </a:r>
            <a:r>
              <a:rPr lang="it-IT" dirty="0"/>
              <a:t> </a:t>
            </a:r>
            <a:r>
              <a:rPr lang="it-IT" dirty="0" err="1"/>
              <a:t>maritv</a:t>
            </a:r>
            <a:r>
              <a:rPr lang="it-IT" dirty="0"/>
              <a:t> in /5 </a:t>
            </a:r>
            <a:r>
              <a:rPr lang="it-IT" dirty="0" err="1"/>
              <a:t>tiberi</a:t>
            </a:r>
            <a:r>
              <a:rPr lang="it-IT" dirty="0"/>
              <a:t> </a:t>
            </a:r>
            <a:r>
              <a:rPr lang="it-IT" dirty="0" err="1"/>
              <a:t>decepta</a:t>
            </a:r>
            <a:r>
              <a:rPr lang="it-IT" dirty="0"/>
              <a:t> est </a:t>
            </a:r>
            <a:r>
              <a:rPr lang="it-IT" dirty="0" err="1"/>
              <a:t>december</a:t>
            </a:r>
            <a:r>
              <a:rPr lang="it-IT" dirty="0"/>
              <a:t> </a:t>
            </a:r>
            <a:r>
              <a:rPr lang="it-IT" dirty="0" err="1"/>
              <a:t>cognatv</a:t>
            </a:r>
            <a:r>
              <a:rPr lang="it-IT" dirty="0"/>
              <a:t>//</a:t>
            </a:r>
            <a:r>
              <a:rPr lang="it-IT" dirty="0" err="1"/>
              <a:t>s</a:t>
            </a:r>
            <a:r>
              <a:rPr lang="it-IT" dirty="0"/>
              <a:t> 5 / </a:t>
            </a:r>
            <a:r>
              <a:rPr lang="it-IT" dirty="0" err="1"/>
              <a:t>posvit</a:t>
            </a:r>
            <a:r>
              <a:rPr lang="it-IT" dirty="0"/>
              <a:t> </a:t>
            </a:r>
            <a:r>
              <a:rPr lang="it-IT" dirty="0" err="1"/>
              <a:t>q</a:t>
            </a:r>
            <a:r>
              <a:rPr lang="it-IT" dirty="0"/>
              <a:t>(</a:t>
            </a:r>
            <a:r>
              <a:rPr lang="it-IT" dirty="0" err="1"/>
              <a:t>uae</a:t>
            </a:r>
            <a:r>
              <a:rPr lang="it-IT" dirty="0"/>
              <a:t>) </a:t>
            </a:r>
            <a:r>
              <a:rPr lang="it-IT" dirty="0" err="1"/>
              <a:t>vix</a:t>
            </a:r>
            <a:r>
              <a:rPr lang="it-IT" dirty="0"/>
              <a:t>(</a:t>
            </a:r>
            <a:r>
              <a:rPr lang="it-IT" dirty="0" err="1"/>
              <a:t>it</a:t>
            </a:r>
            <a:r>
              <a:rPr lang="it-IT" dirty="0"/>
              <a:t>) </a:t>
            </a:r>
            <a:r>
              <a:rPr lang="it-IT" dirty="0" err="1"/>
              <a:t>ann</a:t>
            </a:r>
            <a:r>
              <a:rPr lang="it-IT" dirty="0"/>
              <a:t>(</a:t>
            </a:r>
            <a:r>
              <a:rPr lang="it-IT" dirty="0" err="1"/>
              <a:t>os</a:t>
            </a:r>
            <a:r>
              <a:rPr lang="it-IT" dirty="0"/>
              <a:t>) XVI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7FE7962-DBDE-B964-0167-F7E29B2F7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7617" y="2892094"/>
            <a:ext cx="4253484" cy="34532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d(</a:t>
            </a:r>
            <a:r>
              <a:rPr lang="it-IT" dirty="0" err="1"/>
              <a:t>is</a:t>
            </a:r>
            <a:r>
              <a:rPr lang="it-IT" dirty="0"/>
              <a:t>) m(</a:t>
            </a:r>
            <a:r>
              <a:rPr lang="it-IT" dirty="0" err="1"/>
              <a:t>anibus</a:t>
            </a:r>
            <a:r>
              <a:rPr lang="it-IT" dirty="0"/>
              <a:t>) / et </a:t>
            </a:r>
            <a:r>
              <a:rPr lang="it-IT" dirty="0" err="1"/>
              <a:t>qvieti</a:t>
            </a:r>
            <a:r>
              <a:rPr lang="it-IT" dirty="0"/>
              <a:t> </a:t>
            </a:r>
            <a:r>
              <a:rPr lang="it-IT" dirty="0" err="1"/>
              <a:t>aeternae</a:t>
            </a:r>
            <a:r>
              <a:rPr lang="it-IT" dirty="0"/>
              <a:t> / </a:t>
            </a:r>
            <a:r>
              <a:rPr lang="it-IT" dirty="0" err="1"/>
              <a:t>ivliae</a:t>
            </a:r>
            <a:r>
              <a:rPr lang="it-IT" dirty="0"/>
              <a:t> </a:t>
            </a:r>
            <a:r>
              <a:rPr lang="it-IT" dirty="0" err="1"/>
              <a:t>maianae</a:t>
            </a:r>
            <a:r>
              <a:rPr lang="it-IT" dirty="0"/>
              <a:t> </a:t>
            </a:r>
            <a:r>
              <a:rPr lang="it-IT" dirty="0" err="1"/>
              <a:t>femi</a:t>
            </a:r>
            <a:r>
              <a:rPr lang="it-IT" dirty="0"/>
              <a:t>/</a:t>
            </a:r>
            <a:r>
              <a:rPr lang="it-IT" dirty="0" err="1"/>
              <a:t>nae</a:t>
            </a:r>
            <a:r>
              <a:rPr lang="it-IT" dirty="0"/>
              <a:t> </a:t>
            </a:r>
            <a:r>
              <a:rPr lang="it-IT" dirty="0" err="1"/>
              <a:t>sanctissimae</a:t>
            </a:r>
            <a:r>
              <a:rPr lang="it-IT" dirty="0"/>
              <a:t> </a:t>
            </a:r>
            <a:r>
              <a:rPr lang="it-IT" dirty="0" err="1"/>
              <a:t>manv</a:t>
            </a:r>
            <a:r>
              <a:rPr lang="it-IT" dirty="0"/>
              <a:t> / 5 mariti </a:t>
            </a:r>
            <a:r>
              <a:rPr lang="it-IT" dirty="0" err="1"/>
              <a:t>crvdelissim</a:t>
            </a:r>
            <a:r>
              <a:rPr lang="it-IT" dirty="0"/>
              <a:t>(i) inter/</a:t>
            </a:r>
            <a:r>
              <a:rPr lang="it-IT" dirty="0" err="1"/>
              <a:t>fect</a:t>
            </a:r>
            <a:r>
              <a:rPr lang="it-IT" dirty="0"/>
              <a:t>(</a:t>
            </a:r>
            <a:r>
              <a:rPr lang="it-IT" dirty="0" err="1"/>
              <a:t>ae</a:t>
            </a:r>
            <a:r>
              <a:rPr lang="it-IT" dirty="0"/>
              <a:t>) </a:t>
            </a:r>
            <a:r>
              <a:rPr lang="it-IT" dirty="0" err="1"/>
              <a:t>qvae</a:t>
            </a:r>
            <a:r>
              <a:rPr lang="it-IT" dirty="0"/>
              <a:t> ante </a:t>
            </a:r>
            <a:r>
              <a:rPr lang="it-IT" dirty="0" err="1"/>
              <a:t>obi</a:t>
            </a:r>
            <a:r>
              <a:rPr lang="it-IT" i="1" dirty="0" err="1"/>
              <a:t>it</a:t>
            </a:r>
            <a:r>
              <a:rPr lang="it-IT" i="1" dirty="0"/>
              <a:t> </a:t>
            </a:r>
            <a:r>
              <a:rPr lang="it-IT" i="1" dirty="0" err="1"/>
              <a:t>qvam</a:t>
            </a:r>
            <a:r>
              <a:rPr lang="it-IT" i="1" dirty="0"/>
              <a:t> </a:t>
            </a:r>
            <a:r>
              <a:rPr lang="it-IT" i="1" dirty="0" err="1"/>
              <a:t>fatvm</a:t>
            </a:r>
            <a:r>
              <a:rPr lang="it-IT" i="1" dirty="0"/>
              <a:t> / </a:t>
            </a:r>
            <a:r>
              <a:rPr lang="it-IT" i="1" dirty="0" err="1"/>
              <a:t>dedit</a:t>
            </a:r>
            <a:r>
              <a:rPr lang="it-IT" i="1" dirty="0"/>
              <a:t> </a:t>
            </a:r>
            <a:r>
              <a:rPr lang="it-IT" i="1" dirty="0" err="1"/>
              <a:t>cvm</a:t>
            </a:r>
            <a:r>
              <a:rPr lang="it-IT" i="1" dirty="0"/>
              <a:t> </a:t>
            </a:r>
            <a:r>
              <a:rPr lang="it-IT" i="1" dirty="0" err="1"/>
              <a:t>qvo</a:t>
            </a:r>
            <a:r>
              <a:rPr lang="it-IT" i="1" dirty="0"/>
              <a:t> </a:t>
            </a:r>
            <a:r>
              <a:rPr lang="it-IT" i="1" dirty="0" err="1"/>
              <a:t>vix</a:t>
            </a:r>
            <a:r>
              <a:rPr lang="it-IT" i="1" dirty="0"/>
              <a:t>(</a:t>
            </a:r>
            <a:r>
              <a:rPr lang="it-IT" i="1" dirty="0" err="1"/>
              <a:t>it</a:t>
            </a:r>
            <a:r>
              <a:rPr lang="it-IT" i="1" dirty="0"/>
              <a:t>) </a:t>
            </a:r>
            <a:r>
              <a:rPr lang="it-IT" i="1" dirty="0" err="1"/>
              <a:t>ann</a:t>
            </a:r>
            <a:r>
              <a:rPr lang="it-IT" i="1" dirty="0"/>
              <a:t>(</a:t>
            </a:r>
            <a:r>
              <a:rPr lang="it-IT" i="1" dirty="0" err="1"/>
              <a:t>os</a:t>
            </a:r>
            <a:r>
              <a:rPr lang="it-IT" i="1" dirty="0"/>
              <a:t>) xxviii ex / </a:t>
            </a:r>
            <a:r>
              <a:rPr lang="it-IT" i="1" dirty="0" err="1"/>
              <a:t>qvo</a:t>
            </a:r>
            <a:r>
              <a:rPr lang="it-IT" i="1" dirty="0"/>
              <a:t> </a:t>
            </a:r>
            <a:r>
              <a:rPr lang="it-IT" i="1" dirty="0" err="1"/>
              <a:t>liber</a:t>
            </a:r>
            <a:r>
              <a:rPr lang="it-IT" i="1" dirty="0"/>
              <a:t>(</a:t>
            </a:r>
            <a:r>
              <a:rPr lang="it-IT" i="1" dirty="0" err="1"/>
              <a:t>os</a:t>
            </a:r>
            <a:r>
              <a:rPr lang="it-IT" i="1" dirty="0"/>
              <a:t>) </a:t>
            </a:r>
            <a:r>
              <a:rPr lang="it-IT" i="1" dirty="0" err="1"/>
              <a:t>procreav</a:t>
            </a:r>
            <a:r>
              <a:rPr lang="it-IT" i="1" dirty="0"/>
              <a:t>(</a:t>
            </a:r>
            <a:r>
              <a:rPr lang="it-IT" i="1" dirty="0" err="1"/>
              <a:t>it</a:t>
            </a:r>
            <a:r>
              <a:rPr lang="it-IT" i="1" dirty="0"/>
              <a:t>) </a:t>
            </a:r>
            <a:r>
              <a:rPr lang="it-IT" i="1" dirty="0" err="1"/>
              <a:t>dvos</a:t>
            </a:r>
            <a:r>
              <a:rPr lang="it-IT" i="1" dirty="0"/>
              <a:t> </a:t>
            </a:r>
            <a:r>
              <a:rPr lang="it-IT" i="1" dirty="0" err="1"/>
              <a:t>pvervm</a:t>
            </a:r>
            <a:r>
              <a:rPr lang="it-IT" i="1" dirty="0"/>
              <a:t> / </a:t>
            </a:r>
            <a:r>
              <a:rPr lang="it-IT" i="1" dirty="0" err="1"/>
              <a:t>ann</a:t>
            </a:r>
            <a:r>
              <a:rPr lang="it-IT" i="1" dirty="0"/>
              <a:t>(</a:t>
            </a:r>
            <a:r>
              <a:rPr lang="it-IT" i="1" dirty="0" err="1"/>
              <a:t>orum</a:t>
            </a:r>
            <a:r>
              <a:rPr lang="it-IT" i="1" dirty="0"/>
              <a:t>) </a:t>
            </a:r>
            <a:r>
              <a:rPr lang="it-IT" i="1" dirty="0" err="1"/>
              <a:t>xviiii</a:t>
            </a:r>
            <a:r>
              <a:rPr lang="it-IT" i="1" dirty="0"/>
              <a:t> </a:t>
            </a:r>
            <a:r>
              <a:rPr lang="it-IT" i="1" dirty="0" err="1"/>
              <a:t>pvellam</a:t>
            </a:r>
            <a:r>
              <a:rPr lang="it-IT" i="1" dirty="0"/>
              <a:t> </a:t>
            </a:r>
            <a:r>
              <a:rPr lang="it-IT" i="1" dirty="0" err="1"/>
              <a:t>annor</a:t>
            </a:r>
            <a:r>
              <a:rPr lang="it-IT" i="1" dirty="0"/>
              <a:t>(</a:t>
            </a:r>
            <a:r>
              <a:rPr lang="it-IT" i="1" dirty="0" err="1"/>
              <a:t>um</a:t>
            </a:r>
            <a:r>
              <a:rPr lang="it-IT" i="1" dirty="0"/>
              <a:t>) xviii / 10 o </a:t>
            </a:r>
            <a:r>
              <a:rPr lang="it-IT" i="1" dirty="0" err="1"/>
              <a:t>fides</a:t>
            </a:r>
            <a:r>
              <a:rPr lang="it-IT" i="1" dirty="0"/>
              <a:t> o pietas </a:t>
            </a:r>
            <a:r>
              <a:rPr lang="it-IT" i="1" dirty="0" err="1"/>
              <a:t>ivl</a:t>
            </a:r>
            <a:r>
              <a:rPr lang="it-IT" i="1" dirty="0"/>
              <a:t>(ius) </a:t>
            </a:r>
            <a:r>
              <a:rPr lang="it-IT" i="1" dirty="0" err="1"/>
              <a:t>maior</a:t>
            </a:r>
            <a:r>
              <a:rPr lang="it-IT" i="1" dirty="0"/>
              <a:t> fra/ter sorori </a:t>
            </a:r>
            <a:r>
              <a:rPr lang="it-IT" i="1" dirty="0" err="1"/>
              <a:t>dvlciss</a:t>
            </a:r>
            <a:r>
              <a:rPr lang="it-IT" i="1" dirty="0"/>
              <a:t>(</a:t>
            </a:r>
            <a:r>
              <a:rPr lang="it-IT" i="1" dirty="0" err="1"/>
              <a:t>imae</a:t>
            </a:r>
            <a:r>
              <a:rPr lang="it-IT" i="1" dirty="0"/>
              <a:t>) et [</a:t>
            </a:r>
            <a:r>
              <a:rPr lang="it-IT" i="1" dirty="0" err="1"/>
              <a:t>ing</a:t>
            </a:r>
            <a:r>
              <a:rPr lang="it-IT" i="1" dirty="0"/>
              <a:t>]</a:t>
            </a:r>
            <a:r>
              <a:rPr lang="it-IT" i="1" dirty="0" err="1"/>
              <a:t>envinivs</a:t>
            </a:r>
            <a:r>
              <a:rPr lang="it-IT" i="1" dirty="0"/>
              <a:t> / </a:t>
            </a:r>
            <a:r>
              <a:rPr lang="it-IT" i="1" dirty="0" err="1"/>
              <a:t>ianvarivs</a:t>
            </a:r>
            <a:r>
              <a:rPr lang="it-IT" i="1" dirty="0"/>
              <a:t> fil(ius) </a:t>
            </a:r>
            <a:r>
              <a:rPr lang="it-IT" i="1" dirty="0" err="1"/>
              <a:t>eivs</a:t>
            </a:r>
            <a:r>
              <a:rPr lang="it-IT" i="1" dirty="0"/>
              <a:t> </a:t>
            </a:r>
            <a:r>
              <a:rPr lang="it-IT" i="1" dirty="0" err="1"/>
              <a:t>p</a:t>
            </a:r>
            <a:r>
              <a:rPr lang="it-IT" i="1" dirty="0"/>
              <a:t>(</a:t>
            </a:r>
            <a:r>
              <a:rPr lang="it-IT" i="1" dirty="0" err="1"/>
              <a:t>onendum</a:t>
            </a:r>
            <a:r>
              <a:rPr lang="it-IT" i="1" dirty="0"/>
              <a:t>) [c(</a:t>
            </a:r>
            <a:r>
              <a:rPr lang="it-IT" i="1" dirty="0" err="1"/>
              <a:t>urauerunt</a:t>
            </a:r>
            <a:r>
              <a:rPr lang="it-IT" i="1" dirty="0"/>
              <a:t>) et </a:t>
            </a:r>
            <a:r>
              <a:rPr lang="it-IT" i="1" dirty="0" err="1"/>
              <a:t>sv</a:t>
            </a:r>
            <a:r>
              <a:rPr lang="it-IT" i="1" dirty="0"/>
              <a:t>]b a(scia) d(</a:t>
            </a:r>
            <a:r>
              <a:rPr lang="it-IT" i="1" dirty="0" err="1"/>
              <a:t>edicauerunt</a:t>
            </a:r>
            <a:r>
              <a:rPr lang="it-IT" i="1" dirty="0"/>
              <a:t>)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D971B4B-E2EE-F92C-0F58-E7E996990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3172" y="2439163"/>
            <a:ext cx="4270248" cy="704087"/>
          </a:xfrm>
        </p:spPr>
        <p:txBody>
          <a:bodyPr>
            <a:normAutofit fontScale="25000" lnSpcReduction="20000"/>
          </a:bodyPr>
          <a:lstStyle/>
          <a:p>
            <a:endParaRPr lang="it-IT" sz="1000" b="1" dirty="0">
              <a:solidFill>
                <a:srgbClr val="002060"/>
              </a:solidFill>
            </a:endParaRPr>
          </a:p>
          <a:p>
            <a:endParaRPr lang="it-IT" sz="1000" b="1" dirty="0">
              <a:solidFill>
                <a:srgbClr val="002060"/>
              </a:solidFill>
            </a:endParaRPr>
          </a:p>
          <a:p>
            <a:r>
              <a:rPr lang="it-IT" sz="4800" b="1" dirty="0">
                <a:solidFill>
                  <a:srgbClr val="002060"/>
                </a:solidFill>
              </a:rPr>
              <a:t>EPITAFIO DI GIULIA MAIANA</a:t>
            </a:r>
          </a:p>
          <a:p>
            <a:r>
              <a:rPr lang="it-IT" sz="4800" b="1" dirty="0">
                <a:solidFill>
                  <a:srgbClr val="002060"/>
                </a:solidFill>
              </a:rPr>
              <a:t>(</a:t>
            </a:r>
            <a:r>
              <a:rPr lang="it-IT" sz="4800" b="1" i="1" dirty="0">
                <a:solidFill>
                  <a:srgbClr val="002060"/>
                </a:solidFill>
              </a:rPr>
              <a:t>CIL</a:t>
            </a:r>
            <a:r>
              <a:rPr lang="it-IT" sz="4800" b="1" dirty="0">
                <a:solidFill>
                  <a:srgbClr val="002060"/>
                </a:solidFill>
              </a:rPr>
              <a:t> XIII 2182, LUGDUNUM, II-III D. C.)</a:t>
            </a:r>
          </a:p>
          <a:p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965D9FFA-50F0-D771-7F03-9DC34D71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Violenza di genere </a:t>
            </a:r>
            <a:br>
              <a:rPr lang="it-IT" dirty="0"/>
            </a:br>
            <a:r>
              <a:rPr lang="it-IT" dirty="0"/>
              <a:t>IN EPOCA IMPERIALE</a:t>
            </a:r>
          </a:p>
        </p:txBody>
      </p:sp>
    </p:spTree>
    <p:extLst>
      <p:ext uri="{BB962C8B-B14F-4D97-AF65-F5344CB8AC3E}">
        <p14:creationId xmlns:p14="http://schemas.microsoft.com/office/powerpoint/2010/main" val="955490879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Pacco</Template>
  <TotalTime>237</TotalTime>
  <Words>457</Words>
  <Application>Microsoft Macintosh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Pacco</vt:lpstr>
      <vt:lpstr>Medicina e scienza. Strumenti per comprendere  il passato e il presente</vt:lpstr>
      <vt:lpstr>DEFINIZIONI E CONTESTI</vt:lpstr>
      <vt:lpstr>Concettualizzazione  del corpo e violenza</vt:lpstr>
      <vt:lpstr>Le radici fisiologiche della marginalità</vt:lpstr>
      <vt:lpstr>INCOMPIUTEZZA</vt:lpstr>
      <vt:lpstr>Categorie biopolitiche esposte alla violenza</vt:lpstr>
      <vt:lpstr>Violenza di genere  IN EPOCA IMPERIALE</vt:lpstr>
      <vt:lpstr>Violenza di genere  IN EPOCA IMPERIALE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e scienza. Strumenti per comprendere  il passato e il presente</dc:title>
  <dc:creator>Microsoft Office User</dc:creator>
  <cp:lastModifiedBy>Microsoft Office User</cp:lastModifiedBy>
  <cp:revision>12</cp:revision>
  <dcterms:created xsi:type="dcterms:W3CDTF">2023-02-06T11:22:48Z</dcterms:created>
  <dcterms:modified xsi:type="dcterms:W3CDTF">2023-02-07T14:37:14Z</dcterms:modified>
</cp:coreProperties>
</file>